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5" r:id="rId3"/>
    <p:sldId id="272" r:id="rId4"/>
    <p:sldId id="273" r:id="rId5"/>
    <p:sldId id="271" r:id="rId6"/>
    <p:sldId id="259" r:id="rId7"/>
    <p:sldId id="263" r:id="rId8"/>
    <p:sldId id="262" r:id="rId9"/>
    <p:sldId id="267" r:id="rId10"/>
    <p:sldId id="274" r:id="rId11"/>
    <p:sldId id="268" r:id="rId12"/>
    <p:sldId id="269" r:id="rId13"/>
    <p:sldId id="27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75" d="100"/>
          <a:sy n="75" d="100"/>
        </p:scale>
        <p:origin x="326" y="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E981CE0-879F-467D-97D3-83FE61198159}" type="datetimeFigureOut">
              <a:rPr lang="en-US" smtClean="0"/>
              <a:t>7/6/2017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1EA637-8298-479A-B9AF-6A0740E281A0}" type="slidenum">
              <a:rPr lang="en-US" smtClean="0"/>
              <a:t>‹#›</a:t>
            </a:fld>
            <a:endParaRPr lang="en-US"/>
          </a:p>
        </p:txBody>
      </p:sp>
    </p:spTree>
    <p:extLst>
      <p:ext uri="{BB962C8B-B14F-4D97-AF65-F5344CB8AC3E}">
        <p14:creationId xmlns:p14="http://schemas.microsoft.com/office/powerpoint/2010/main" val="1942958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981CE0-879F-467D-97D3-83FE61198159}" type="datetimeFigureOut">
              <a:rPr lang="en-US" smtClean="0"/>
              <a:t>7/6/2017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1EA637-8298-479A-B9AF-6A0740E281A0}" type="slidenum">
              <a:rPr lang="en-US" smtClean="0"/>
              <a:t>‹#›</a:t>
            </a:fld>
            <a:endParaRPr lang="en-US"/>
          </a:p>
        </p:txBody>
      </p:sp>
    </p:spTree>
    <p:extLst>
      <p:ext uri="{BB962C8B-B14F-4D97-AF65-F5344CB8AC3E}">
        <p14:creationId xmlns:p14="http://schemas.microsoft.com/office/powerpoint/2010/main" val="3747637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981CE0-879F-467D-97D3-83FE61198159}" type="datetimeFigureOut">
              <a:rPr lang="en-US" smtClean="0"/>
              <a:t>7/6/2017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1EA637-8298-479A-B9AF-6A0740E281A0}" type="slidenum">
              <a:rPr lang="en-US" smtClean="0"/>
              <a:t>‹#›</a:t>
            </a:fld>
            <a:endParaRPr lang="en-US"/>
          </a:p>
        </p:txBody>
      </p:sp>
    </p:spTree>
    <p:extLst>
      <p:ext uri="{BB962C8B-B14F-4D97-AF65-F5344CB8AC3E}">
        <p14:creationId xmlns:p14="http://schemas.microsoft.com/office/powerpoint/2010/main" val="42720263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981CE0-879F-467D-97D3-83FE61198159}" type="datetimeFigureOut">
              <a:rPr lang="en-US" smtClean="0"/>
              <a:t>7/6/2017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1EA637-8298-479A-B9AF-6A0740E281A0}" type="slidenum">
              <a:rPr lang="en-US" smtClean="0"/>
              <a:t>‹#›</a:t>
            </a:fld>
            <a:endParaRPr lang="en-US"/>
          </a:p>
        </p:txBody>
      </p:sp>
    </p:spTree>
    <p:extLst>
      <p:ext uri="{BB962C8B-B14F-4D97-AF65-F5344CB8AC3E}">
        <p14:creationId xmlns:p14="http://schemas.microsoft.com/office/powerpoint/2010/main" val="794041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E981CE0-879F-467D-97D3-83FE61198159}" type="datetimeFigureOut">
              <a:rPr lang="en-US" smtClean="0"/>
              <a:t>7/6/2017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1EA637-8298-479A-B9AF-6A0740E281A0}" type="slidenum">
              <a:rPr lang="en-US" smtClean="0"/>
              <a:t>‹#›</a:t>
            </a:fld>
            <a:endParaRPr lang="en-US"/>
          </a:p>
        </p:txBody>
      </p:sp>
    </p:spTree>
    <p:extLst>
      <p:ext uri="{BB962C8B-B14F-4D97-AF65-F5344CB8AC3E}">
        <p14:creationId xmlns:p14="http://schemas.microsoft.com/office/powerpoint/2010/main" val="618551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981CE0-879F-467D-97D3-83FE61198159}" type="datetimeFigureOut">
              <a:rPr lang="en-US" smtClean="0"/>
              <a:t>7/6/2017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1EA637-8298-479A-B9AF-6A0740E281A0}" type="slidenum">
              <a:rPr lang="en-US" smtClean="0"/>
              <a:t>‹#›</a:t>
            </a:fld>
            <a:endParaRPr lang="en-US"/>
          </a:p>
        </p:txBody>
      </p:sp>
    </p:spTree>
    <p:extLst>
      <p:ext uri="{BB962C8B-B14F-4D97-AF65-F5344CB8AC3E}">
        <p14:creationId xmlns:p14="http://schemas.microsoft.com/office/powerpoint/2010/main" val="1838671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E981CE0-879F-467D-97D3-83FE61198159}" type="datetimeFigureOut">
              <a:rPr lang="en-US" smtClean="0"/>
              <a:t>7/6/2017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1EA637-8298-479A-B9AF-6A0740E281A0}" type="slidenum">
              <a:rPr lang="en-US" smtClean="0"/>
              <a:t>‹#›</a:t>
            </a:fld>
            <a:endParaRPr lang="en-US"/>
          </a:p>
        </p:txBody>
      </p:sp>
    </p:spTree>
    <p:extLst>
      <p:ext uri="{BB962C8B-B14F-4D97-AF65-F5344CB8AC3E}">
        <p14:creationId xmlns:p14="http://schemas.microsoft.com/office/powerpoint/2010/main" val="3603128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981CE0-879F-467D-97D3-83FE61198159}" type="datetimeFigureOut">
              <a:rPr lang="en-US" smtClean="0"/>
              <a:t>7/6/2017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1EA637-8298-479A-B9AF-6A0740E281A0}" type="slidenum">
              <a:rPr lang="en-US" smtClean="0"/>
              <a:t>‹#›</a:t>
            </a:fld>
            <a:endParaRPr lang="en-US"/>
          </a:p>
        </p:txBody>
      </p:sp>
    </p:spTree>
    <p:extLst>
      <p:ext uri="{BB962C8B-B14F-4D97-AF65-F5344CB8AC3E}">
        <p14:creationId xmlns:p14="http://schemas.microsoft.com/office/powerpoint/2010/main" val="210301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981CE0-879F-467D-97D3-83FE61198159}" type="datetimeFigureOut">
              <a:rPr lang="en-US" smtClean="0"/>
              <a:t>7/6/2017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1EA637-8298-479A-B9AF-6A0740E281A0}" type="slidenum">
              <a:rPr lang="en-US" smtClean="0"/>
              <a:t>‹#›</a:t>
            </a:fld>
            <a:endParaRPr lang="en-US"/>
          </a:p>
        </p:txBody>
      </p:sp>
    </p:spTree>
    <p:extLst>
      <p:ext uri="{BB962C8B-B14F-4D97-AF65-F5344CB8AC3E}">
        <p14:creationId xmlns:p14="http://schemas.microsoft.com/office/powerpoint/2010/main" val="3433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E981CE0-879F-467D-97D3-83FE61198159}" type="datetimeFigureOut">
              <a:rPr lang="en-US" smtClean="0"/>
              <a:t>7/6/2017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1EA637-8298-479A-B9AF-6A0740E281A0}" type="slidenum">
              <a:rPr lang="en-US" smtClean="0"/>
              <a:t>‹#›</a:t>
            </a:fld>
            <a:endParaRPr lang="en-US"/>
          </a:p>
        </p:txBody>
      </p:sp>
    </p:spTree>
    <p:extLst>
      <p:ext uri="{BB962C8B-B14F-4D97-AF65-F5344CB8AC3E}">
        <p14:creationId xmlns:p14="http://schemas.microsoft.com/office/powerpoint/2010/main" val="452020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E981CE0-879F-467D-97D3-83FE61198159}" type="datetimeFigureOut">
              <a:rPr lang="en-US" smtClean="0"/>
              <a:t>7/6/2017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1EA637-8298-479A-B9AF-6A0740E281A0}" type="slidenum">
              <a:rPr lang="en-US" smtClean="0"/>
              <a:t>‹#›</a:t>
            </a:fld>
            <a:endParaRPr lang="en-US"/>
          </a:p>
        </p:txBody>
      </p:sp>
    </p:spTree>
    <p:extLst>
      <p:ext uri="{BB962C8B-B14F-4D97-AF65-F5344CB8AC3E}">
        <p14:creationId xmlns:p14="http://schemas.microsoft.com/office/powerpoint/2010/main" val="15770962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981CE0-879F-467D-97D3-83FE61198159}" type="datetimeFigureOut">
              <a:rPr lang="en-US" smtClean="0"/>
              <a:t>7/6/2017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1EA637-8298-479A-B9AF-6A0740E281A0}" type="slidenum">
              <a:rPr lang="en-US" smtClean="0"/>
              <a:t>‹#›</a:t>
            </a:fld>
            <a:endParaRPr lang="en-US"/>
          </a:p>
        </p:txBody>
      </p:sp>
    </p:spTree>
    <p:extLst>
      <p:ext uri="{BB962C8B-B14F-4D97-AF65-F5344CB8AC3E}">
        <p14:creationId xmlns:p14="http://schemas.microsoft.com/office/powerpoint/2010/main" val="13895806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G"/><Relationship Id="rId1" Type="http://schemas.openxmlformats.org/officeDocument/2006/relationships/slideLayout" Target="../slideLayouts/slideLayout5.xml"/><Relationship Id="rId5" Type="http://schemas.openxmlformats.org/officeDocument/2006/relationships/image" Target="../media/image20.JPG"/><Relationship Id="rId4" Type="http://schemas.openxmlformats.org/officeDocument/2006/relationships/image" Target="../media/image19.JPG"/></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tiobe.com/tiobe-index/"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418515" y="1127120"/>
            <a:ext cx="9944522" cy="148252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500" dirty="0">
                <a:solidFill>
                  <a:schemeClr val="bg1"/>
                </a:solidFill>
                <a:latin typeface="Times New Roman" panose="02020603050405020304" pitchFamily="18" charset="0"/>
                <a:cs typeface="Times New Roman" panose="02020603050405020304" pitchFamily="18" charset="0"/>
              </a:rPr>
              <a:t>UWROV CS Introduction</a:t>
            </a:r>
          </a:p>
        </p:txBody>
      </p:sp>
    </p:spTree>
    <p:extLst>
      <p:ext uri="{BB962C8B-B14F-4D97-AF65-F5344CB8AC3E}">
        <p14:creationId xmlns:p14="http://schemas.microsoft.com/office/powerpoint/2010/main" val="2589000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MicroControllers</a:t>
            </a:r>
            <a:r>
              <a:rPr lang="en-US" dirty="0"/>
              <a:t> and </a:t>
            </a:r>
            <a:r>
              <a:rPr lang="en-US" dirty="0" err="1"/>
              <a:t>MicroProcessors</a:t>
            </a:r>
            <a:endParaRPr lang="en-US" dirty="0"/>
          </a:p>
        </p:txBody>
      </p:sp>
      <p:sp>
        <p:nvSpPr>
          <p:cNvPr id="3" name="Text Placeholder 2"/>
          <p:cNvSpPr>
            <a:spLocks noGrp="1"/>
          </p:cNvSpPr>
          <p:nvPr>
            <p:ph type="body" idx="1"/>
          </p:nvPr>
        </p:nvSpPr>
        <p:spPr/>
        <p:txBody>
          <a:bodyPr>
            <a:normAutofit fontScale="70000" lnSpcReduction="20000"/>
          </a:bodyPr>
          <a:lstStyle/>
          <a:p>
            <a:r>
              <a:rPr lang="en-US" dirty="0"/>
              <a:t>Microcontrollers like Arduino are limited in function but are easy to learn. Arduino uses a proprietary software to make it easy to write code and upload it to the board.</a:t>
            </a:r>
          </a:p>
        </p:txBody>
      </p:sp>
      <p:pic>
        <p:nvPicPr>
          <p:cNvPr id="8" name="Content Placeholder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576387" y="2505075"/>
            <a:ext cx="3684588" cy="3684588"/>
          </a:xfrm>
        </p:spPr>
      </p:pic>
      <p:sp>
        <p:nvSpPr>
          <p:cNvPr id="5" name="Text Placeholder 4"/>
          <p:cNvSpPr>
            <a:spLocks noGrp="1"/>
          </p:cNvSpPr>
          <p:nvPr>
            <p:ph type="body" sz="quarter" idx="3"/>
          </p:nvPr>
        </p:nvSpPr>
        <p:spPr/>
        <p:txBody>
          <a:bodyPr>
            <a:normAutofit fontScale="62500" lnSpcReduction="20000"/>
          </a:bodyPr>
          <a:lstStyle/>
          <a:p>
            <a:r>
              <a:rPr lang="en-US" dirty="0" err="1"/>
              <a:t>Microprocessers</a:t>
            </a:r>
            <a:r>
              <a:rPr lang="en-US" dirty="0"/>
              <a:t> are like little computers, they are more capable than microcontrollers but are also more difficult for the beginning user to work with. Raspberry Pi is one example of a microprocessor. </a:t>
            </a:r>
            <a:r>
              <a:rPr lang="en-US" dirty="0" err="1"/>
              <a:t>BeagleBone</a:t>
            </a:r>
            <a:r>
              <a:rPr lang="en-US" dirty="0"/>
              <a:t> is another.</a:t>
            </a:r>
          </a:p>
        </p:txBody>
      </p:sp>
      <p:pic>
        <p:nvPicPr>
          <p:cNvPr id="10" name="Content Placeholder 9"/>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72200" y="2649255"/>
            <a:ext cx="4989215" cy="3741911"/>
          </a:xfrm>
        </p:spPr>
      </p:pic>
    </p:spTree>
    <p:extLst>
      <p:ext uri="{BB962C8B-B14F-4D97-AF65-F5344CB8AC3E}">
        <p14:creationId xmlns:p14="http://schemas.microsoft.com/office/powerpoint/2010/main" val="246821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Duties of the CS Department</a:t>
            </a:r>
          </a:p>
        </p:txBody>
      </p:sp>
      <p:sp>
        <p:nvSpPr>
          <p:cNvPr id="4" name="Text Placeholder 3"/>
          <p:cNvSpPr>
            <a:spLocks noGrp="1"/>
          </p:cNvSpPr>
          <p:nvPr>
            <p:ph type="body" sz="half" idx="2"/>
          </p:nvPr>
        </p:nvSpPr>
        <p:spPr/>
        <p:txBody>
          <a:bodyPr/>
          <a:lstStyle/>
          <a:p>
            <a:r>
              <a:rPr lang="en-US" dirty="0"/>
              <a:t>Maintain the website(s)</a:t>
            </a:r>
          </a:p>
          <a:p>
            <a:endParaRPr lang="en-US" dirty="0"/>
          </a:p>
        </p:txBody>
      </p:sp>
      <p:pic>
        <p:nvPicPr>
          <p:cNvPr id="8" name="Picture 7"/>
          <p:cNvPicPr>
            <a:picLocks noChangeAspect="1"/>
          </p:cNvPicPr>
          <p:nvPr/>
        </p:nvPicPr>
        <p:blipFill>
          <a:blip r:embed="rId2"/>
          <a:stretch>
            <a:fillRect/>
          </a:stretch>
        </p:blipFill>
        <p:spPr>
          <a:xfrm>
            <a:off x="5115860" y="1506070"/>
            <a:ext cx="6890206" cy="3875741"/>
          </a:xfrm>
          <a:prstGeom prst="rect">
            <a:avLst/>
          </a:prstGeom>
        </p:spPr>
      </p:pic>
    </p:spTree>
    <p:extLst>
      <p:ext uri="{BB962C8B-B14F-4D97-AF65-F5344CB8AC3E}">
        <p14:creationId xmlns:p14="http://schemas.microsoft.com/office/powerpoint/2010/main" val="26253295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Design</a:t>
            </a:r>
          </a:p>
        </p:txBody>
      </p:sp>
      <p:sp>
        <p:nvSpPr>
          <p:cNvPr id="3" name="Text Placeholder 2"/>
          <p:cNvSpPr>
            <a:spLocks noGrp="1"/>
          </p:cNvSpPr>
          <p:nvPr>
            <p:ph type="body" idx="1"/>
          </p:nvPr>
        </p:nvSpPr>
        <p:spPr/>
        <p:txBody>
          <a:bodyPr>
            <a:normAutofit fontScale="62500" lnSpcReduction="20000"/>
          </a:bodyPr>
          <a:lstStyle/>
          <a:p>
            <a:r>
              <a:rPr lang="en-US" dirty="0"/>
              <a:t>Two examples of bad designs which require training: a U-boat from World War 1 and the control system from </a:t>
            </a:r>
            <a:r>
              <a:rPr lang="en-US" dirty="0" err="1"/>
              <a:t>Admare</a:t>
            </a:r>
            <a:r>
              <a:rPr lang="en-US" dirty="0"/>
              <a:t>. These designs lack labels and indicators, which would reduce errors and reduce the required training.</a:t>
            </a:r>
          </a:p>
        </p:txBody>
      </p:sp>
      <p:sp>
        <p:nvSpPr>
          <p:cNvPr id="5" name="Text Placeholder 4"/>
          <p:cNvSpPr>
            <a:spLocks noGrp="1"/>
          </p:cNvSpPr>
          <p:nvPr>
            <p:ph type="body" sz="quarter" idx="3"/>
          </p:nvPr>
        </p:nvSpPr>
        <p:spPr/>
        <p:txBody>
          <a:bodyPr>
            <a:normAutofit fontScale="70000" lnSpcReduction="20000"/>
          </a:bodyPr>
          <a:lstStyle/>
          <a:p>
            <a:r>
              <a:rPr lang="en-US" dirty="0"/>
              <a:t>Another example of a design that requires training: the start-up procedure for Orcus that is two pages long. How does someone open the terminal in this operating system?</a:t>
            </a:r>
          </a:p>
        </p:txBody>
      </p:sp>
      <p:pic>
        <p:nvPicPr>
          <p:cNvPr id="8" name="Content Placeholder 7"/>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rot="5400000">
            <a:off x="5983876" y="2962275"/>
            <a:ext cx="3657600" cy="2743200"/>
          </a:xfrm>
        </p:spPr>
      </p:pic>
      <p:sp>
        <p:nvSpPr>
          <p:cNvPr id="7" name="TextBox 6"/>
          <p:cNvSpPr txBox="1"/>
          <p:nvPr/>
        </p:nvSpPr>
        <p:spPr>
          <a:xfrm>
            <a:off x="675640" y="6258560"/>
            <a:ext cx="10235255" cy="523220"/>
          </a:xfrm>
          <a:prstGeom prst="rect">
            <a:avLst/>
          </a:prstGeom>
          <a:noFill/>
        </p:spPr>
        <p:txBody>
          <a:bodyPr wrap="square" rtlCol="0">
            <a:spAutoFit/>
          </a:bodyPr>
          <a:lstStyle/>
          <a:p>
            <a:r>
              <a:rPr lang="en-US" sz="1400" dirty="0"/>
              <a:t>http://www.businessinsider.com/a-rare-glance-into-the-heart-of-a-wwi-german-u-boat-2015-4/#this-photo-shows-the-manhole-to-the-periscope-hand-wheels-for-pressure-and-valve-gauges-1</a:t>
            </a:r>
          </a:p>
        </p:txBody>
      </p:sp>
      <p:pic>
        <p:nvPicPr>
          <p:cNvPr id="1026" name="Picture 2" descr="This photo shows the manhole to the periscope, hand wheels (for pressure), and valve gauges:"/>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347836" y="2505075"/>
            <a:ext cx="3082246" cy="36576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727076" y="2962275"/>
            <a:ext cx="3657600" cy="274320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2971820" y="2962275"/>
            <a:ext cx="3657600" cy="2743200"/>
          </a:xfrm>
          <a:prstGeom prst="rect">
            <a:avLst/>
          </a:prstGeom>
        </p:spPr>
      </p:pic>
      <p:sp>
        <p:nvSpPr>
          <p:cNvPr id="13" name="TextBox 12"/>
          <p:cNvSpPr txBox="1"/>
          <p:nvPr/>
        </p:nvSpPr>
        <p:spPr>
          <a:xfrm>
            <a:off x="9329195" y="5335929"/>
            <a:ext cx="2309149" cy="646331"/>
          </a:xfrm>
          <a:prstGeom prst="rect">
            <a:avLst/>
          </a:prstGeom>
          <a:solidFill>
            <a:schemeClr val="bg1"/>
          </a:solidFill>
        </p:spPr>
        <p:txBody>
          <a:bodyPr wrap="square" rtlCol="0">
            <a:spAutoFit/>
          </a:bodyPr>
          <a:lstStyle/>
          <a:p>
            <a:r>
              <a:rPr lang="en-US" dirty="0"/>
              <a:t>“If that’s good…”</a:t>
            </a:r>
          </a:p>
          <a:p>
            <a:r>
              <a:rPr lang="en-US" dirty="0"/>
              <a:t>What if it’s not good?</a:t>
            </a:r>
          </a:p>
        </p:txBody>
      </p:sp>
      <p:sp>
        <p:nvSpPr>
          <p:cNvPr id="14" name="Oval 13"/>
          <p:cNvSpPr/>
          <p:nvPr/>
        </p:nvSpPr>
        <p:spPr>
          <a:xfrm>
            <a:off x="9329195" y="2714263"/>
            <a:ext cx="1581700" cy="32409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a:stCxn id="13" idx="0"/>
          </p:cNvCxnSpPr>
          <p:nvPr/>
        </p:nvCxnSpPr>
        <p:spPr>
          <a:xfrm flipH="1" flipV="1">
            <a:off x="10156785" y="3061504"/>
            <a:ext cx="326985" cy="227442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68164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Display Design</a:t>
            </a:r>
          </a:p>
        </p:txBody>
      </p:sp>
      <p:sp>
        <p:nvSpPr>
          <p:cNvPr id="3" name="Text Placeholder 2"/>
          <p:cNvSpPr>
            <a:spLocks noGrp="1"/>
          </p:cNvSpPr>
          <p:nvPr>
            <p:ph type="body" idx="1"/>
          </p:nvPr>
        </p:nvSpPr>
        <p:spPr/>
        <p:txBody>
          <a:bodyPr>
            <a:normAutofit fontScale="70000" lnSpcReduction="20000"/>
          </a:bodyPr>
          <a:lstStyle/>
          <a:p>
            <a:r>
              <a:rPr lang="en-US" dirty="0"/>
              <a:t>One example of a bad design, the gauges of a control room at the Chernobyl power plant (imagine looking for the one giving an unsafe reading).</a:t>
            </a:r>
          </a:p>
        </p:txBody>
      </p:sp>
      <p:sp>
        <p:nvSpPr>
          <p:cNvPr id="5" name="Text Placeholder 4"/>
          <p:cNvSpPr>
            <a:spLocks noGrp="1"/>
          </p:cNvSpPr>
          <p:nvPr>
            <p:ph type="body" sz="quarter" idx="3"/>
          </p:nvPr>
        </p:nvSpPr>
        <p:spPr/>
        <p:txBody>
          <a:bodyPr>
            <a:normAutofit fontScale="62500" lnSpcReduction="20000"/>
          </a:bodyPr>
          <a:lstStyle/>
          <a:p>
            <a:r>
              <a:rPr lang="en-US" dirty="0"/>
              <a:t>Another example of a bad design, from Orcus: A tablet is required to run the code, but video must be displayed on Abraham Lincoln’s personal TV monitor, and both must be routed through the Pelican box. Why so much equipment?</a:t>
            </a:r>
          </a:p>
        </p:txBody>
      </p:sp>
      <p:pic>
        <p:nvPicPr>
          <p:cNvPr id="8" name="Content Placeholder 7"/>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6172200" y="2505075"/>
            <a:ext cx="4845428" cy="3634071"/>
          </a:xfrm>
        </p:spPr>
      </p:pic>
      <p:pic>
        <p:nvPicPr>
          <p:cNvPr id="2050" name="Picture 2" descr="http://www.trbimg.com/img-571f8405/turbine/la-ph-chernobyl-nuclear-power-plant-pictures-2-010/1300"/>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03622" y="2560310"/>
            <a:ext cx="4864847" cy="324323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00423" y="5858776"/>
            <a:ext cx="5354917" cy="923330"/>
          </a:xfrm>
          <a:prstGeom prst="rect">
            <a:avLst/>
          </a:prstGeom>
          <a:noFill/>
        </p:spPr>
        <p:txBody>
          <a:bodyPr wrap="square" rtlCol="0">
            <a:spAutoFit/>
          </a:bodyPr>
          <a:lstStyle/>
          <a:p>
            <a:r>
              <a:rPr lang="en-US" dirty="0"/>
              <a:t>http://www.latimes.com/visuals/photography/la-ph-chernobyl-30-years-after-nuclear-power-plant-disaster-20160426-htmlstory.html</a:t>
            </a:r>
          </a:p>
        </p:txBody>
      </p:sp>
    </p:spTree>
    <p:extLst>
      <p:ext uri="{BB962C8B-B14F-4D97-AF65-F5344CB8AC3E}">
        <p14:creationId xmlns:p14="http://schemas.microsoft.com/office/powerpoint/2010/main" val="1259825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programming?</a:t>
            </a:r>
          </a:p>
        </p:txBody>
      </p:sp>
      <p:sp>
        <p:nvSpPr>
          <p:cNvPr id="3" name="Content Placeholder 2"/>
          <p:cNvSpPr>
            <a:spLocks noGrp="1"/>
          </p:cNvSpPr>
          <p:nvPr>
            <p:ph idx="1"/>
          </p:nvPr>
        </p:nvSpPr>
        <p:spPr/>
        <p:txBody>
          <a:bodyPr>
            <a:normAutofit fontScale="92500" lnSpcReduction="10000"/>
          </a:bodyPr>
          <a:lstStyle/>
          <a:p>
            <a:r>
              <a:rPr lang="en-US" dirty="0"/>
              <a:t>A program is </a:t>
            </a:r>
            <a:r>
              <a:rPr lang="en-US" u="sng" dirty="0"/>
              <a:t>a set of computer instructions</a:t>
            </a:r>
            <a:r>
              <a:rPr lang="en-US" dirty="0"/>
              <a:t>.</a:t>
            </a:r>
          </a:p>
          <a:p>
            <a:r>
              <a:rPr lang="en-US" dirty="0"/>
              <a:t>Note that </a:t>
            </a:r>
            <a:r>
              <a:rPr lang="en-US" b="1" i="1" dirty="0"/>
              <a:t>computer programming </a:t>
            </a:r>
            <a:r>
              <a:rPr lang="en-US" dirty="0"/>
              <a:t>is different from </a:t>
            </a:r>
            <a:r>
              <a:rPr lang="en-US" b="1" i="1" dirty="0"/>
              <a:t>mathematical programming</a:t>
            </a:r>
            <a:r>
              <a:rPr lang="en-US" dirty="0"/>
              <a:t>.</a:t>
            </a:r>
          </a:p>
          <a:p>
            <a:r>
              <a:rPr lang="en-US" dirty="0"/>
              <a:t>In the context of the United States military during World War II, </a:t>
            </a:r>
            <a:r>
              <a:rPr lang="en-US" i="1" dirty="0"/>
              <a:t>programs</a:t>
            </a:r>
            <a:r>
              <a:rPr lang="en-US" dirty="0"/>
              <a:t> are “proposed schedules of training, logistical supply and development of combat units.” It is this military definition that is used when referring to the mathematical programming, which is today used in the fields of industrial engineering and economics.</a:t>
            </a:r>
          </a:p>
          <a:p>
            <a:r>
              <a:rPr lang="en-US" dirty="0"/>
              <a:t>Ironically, the problems that are the focus mathematical programming are computationally heavy and almost exclusively solved using computer programs (it is commonplace to have problems programming </a:t>
            </a:r>
            <a:r>
              <a:rPr lang="en-US" dirty="0" err="1"/>
              <a:t>progamming</a:t>
            </a:r>
            <a:r>
              <a:rPr lang="en-US" dirty="0"/>
              <a:t> problems, that’s not the focus of these slides).</a:t>
            </a:r>
          </a:p>
          <a:p>
            <a:endParaRPr lang="en-US" u="sng" dirty="0"/>
          </a:p>
        </p:txBody>
      </p:sp>
    </p:spTree>
    <p:extLst>
      <p:ext uri="{BB962C8B-B14F-4D97-AF65-F5344CB8AC3E}">
        <p14:creationId xmlns:p14="http://schemas.microsoft.com/office/powerpoint/2010/main" val="1043931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1539" y="1631444"/>
            <a:ext cx="5852667" cy="3901778"/>
          </a:xfrm>
          <a:prstGeom prst="rect">
            <a:avLst/>
          </a:prstGeom>
        </p:spPr>
      </p:pic>
      <p:sp>
        <p:nvSpPr>
          <p:cNvPr id="2" name="Title 1"/>
          <p:cNvSpPr>
            <a:spLocks noGrp="1"/>
          </p:cNvSpPr>
          <p:nvPr>
            <p:ph type="title"/>
          </p:nvPr>
        </p:nvSpPr>
        <p:spPr>
          <a:xfrm>
            <a:off x="194628" y="66040"/>
            <a:ext cx="3932237" cy="1600200"/>
          </a:xfrm>
        </p:spPr>
        <p:txBody>
          <a:bodyPr/>
          <a:lstStyle/>
          <a:p>
            <a:r>
              <a:rPr lang="en-US" dirty="0"/>
              <a:t>Programming Paradigms</a:t>
            </a:r>
          </a:p>
        </p:txBody>
      </p:sp>
      <p:sp>
        <p:nvSpPr>
          <p:cNvPr id="4" name="Text Placeholder 3"/>
          <p:cNvSpPr>
            <a:spLocks noGrp="1"/>
          </p:cNvSpPr>
          <p:nvPr>
            <p:ph type="body" sz="half" idx="2"/>
          </p:nvPr>
        </p:nvSpPr>
        <p:spPr>
          <a:xfrm>
            <a:off x="106680" y="1631445"/>
            <a:ext cx="5529072" cy="5160516"/>
          </a:xfrm>
        </p:spPr>
        <p:txBody>
          <a:bodyPr>
            <a:normAutofit fontScale="77500" lnSpcReduction="20000"/>
          </a:bodyPr>
          <a:lstStyle/>
          <a:p>
            <a:pPr marL="285750" indent="-285750">
              <a:buFont typeface="Arial" panose="020B0604020202020204" pitchFamily="34" charset="0"/>
              <a:buChar char="•"/>
            </a:pPr>
            <a:r>
              <a:rPr lang="en-US" dirty="0"/>
              <a:t>A </a:t>
            </a:r>
            <a:r>
              <a:rPr lang="en-US" b="1" i="1" dirty="0"/>
              <a:t>paradigm</a:t>
            </a:r>
            <a:r>
              <a:rPr lang="en-US" dirty="0"/>
              <a:t> is a style of programming, a way of going about to solve a problem.</a:t>
            </a:r>
          </a:p>
          <a:p>
            <a:pPr marL="285750" indent="-285750">
              <a:buFont typeface="Arial" panose="020B0604020202020204" pitchFamily="34" charset="0"/>
              <a:buChar char="•"/>
            </a:pPr>
            <a:r>
              <a:rPr lang="en-US" b="1" i="1" dirty="0"/>
              <a:t>Procedural programming </a:t>
            </a:r>
            <a:r>
              <a:rPr lang="en-US" dirty="0"/>
              <a:t>is analogous to a “verb noun” construction: </a:t>
            </a:r>
            <a:r>
              <a:rPr lang="en-US" i="1" dirty="0"/>
              <a:t>delete</a:t>
            </a:r>
            <a:r>
              <a:rPr lang="en-US" dirty="0"/>
              <a:t> </a:t>
            </a:r>
            <a:r>
              <a:rPr lang="en-US" i="1" dirty="0"/>
              <a:t>this file</a:t>
            </a:r>
            <a:r>
              <a:rPr lang="en-US" dirty="0"/>
              <a:t> where </a:t>
            </a:r>
            <a:r>
              <a:rPr lang="en-US" i="1" dirty="0"/>
              <a:t>this file</a:t>
            </a:r>
            <a:r>
              <a:rPr lang="en-US" dirty="0"/>
              <a:t> is the parameter. This is easy to understand because languages such as English, French and Mandarin use a subject-verb-object construction. One way to remember this is by thinking of the lyrics to Daft Punk’s “Technologic”: Write it, cut it, paste it, save it.</a:t>
            </a:r>
          </a:p>
          <a:p>
            <a:pPr marL="285750" indent="-285750">
              <a:buFont typeface="Arial" panose="020B0604020202020204" pitchFamily="34" charset="0"/>
              <a:buChar char="•"/>
            </a:pPr>
            <a:r>
              <a:rPr lang="en-US" b="1" i="1" dirty="0"/>
              <a:t>Object-oriented programming</a:t>
            </a:r>
            <a:r>
              <a:rPr lang="en-US" dirty="0"/>
              <a:t> reverses this construction, so you start with a parameter: </a:t>
            </a:r>
            <a:r>
              <a:rPr lang="en-US" i="1" dirty="0"/>
              <a:t>take this file, and delete it</a:t>
            </a:r>
            <a:r>
              <a:rPr lang="en-US" dirty="0"/>
              <a:t>. Object oriented programs present a more intuitive way of doing things, and is used today when you drag a file icon to the “Recycle Bin” icon on a PC desktop. An object, like the file icon, </a:t>
            </a:r>
            <a:r>
              <a:rPr lang="en-US" u="sng" dirty="0"/>
              <a:t>encompasses state and behavior</a:t>
            </a:r>
            <a:r>
              <a:rPr lang="en-US" dirty="0"/>
              <a:t>. The construction of lines in an object-oriented language is analogous to languages like Latin, German and Japanese which use a subject-object-verb construction. (Thus the state motto of Alabama, “</a:t>
            </a:r>
            <a:r>
              <a:rPr lang="en-US" dirty="0" err="1"/>
              <a:t>Audemus</a:t>
            </a:r>
            <a:r>
              <a:rPr lang="en-US" dirty="0"/>
              <a:t> </a:t>
            </a:r>
            <a:r>
              <a:rPr lang="en-US" dirty="0" err="1"/>
              <a:t>jura</a:t>
            </a:r>
            <a:r>
              <a:rPr lang="en-US" dirty="0"/>
              <a:t> nostra </a:t>
            </a:r>
            <a:r>
              <a:rPr lang="en-US" dirty="0" err="1"/>
              <a:t>defendere</a:t>
            </a:r>
            <a:r>
              <a:rPr lang="en-US" dirty="0"/>
              <a:t>”, literally “our rights we dare to defend” becomes “we dare to defend our rights” when used in the English subject-verb-object construction.) Our song lyrics would be: “It write, it cut, it paste, it save.”</a:t>
            </a:r>
          </a:p>
          <a:p>
            <a:pPr marL="285750" indent="-285750">
              <a:buFont typeface="Arial" panose="020B0604020202020204" pitchFamily="34" charset="0"/>
              <a:buChar char="•"/>
            </a:pPr>
            <a:r>
              <a:rPr lang="en-US" dirty="0"/>
              <a:t>One simple explanation of an object is given in Michael Crichton’s </a:t>
            </a:r>
            <a:r>
              <a:rPr lang="en-US" i="1" dirty="0"/>
              <a:t>Jurassic Park </a:t>
            </a:r>
            <a:r>
              <a:rPr lang="en-US" dirty="0"/>
              <a:t>(1990):</a:t>
            </a:r>
          </a:p>
          <a:p>
            <a:pPr lvl="1"/>
            <a:r>
              <a:rPr lang="en-US" sz="1500" i="1" dirty="0">
                <a:latin typeface="Times New Roman" panose="02020603050405020304" pitchFamily="18" charset="0"/>
                <a:cs typeface="Times New Roman" panose="02020603050405020304" pitchFamily="18" charset="0"/>
              </a:rPr>
              <a:t>In computer terminology, an “object” was a block of code that could be moved around an used, the way you might move a chair in a room. An object might be a set of commands to draw a picture, or to refresh the screen, or to perform a certain calculation.</a:t>
            </a:r>
          </a:p>
          <a:p>
            <a:pPr marL="285750" indent="-285750">
              <a:buFont typeface="Arial" panose="020B0604020202020204" pitchFamily="34" charset="0"/>
              <a:buChar char="•"/>
            </a:pPr>
            <a:r>
              <a:rPr lang="en-US" b="1" i="1" dirty="0"/>
              <a:t>Functional programming </a:t>
            </a:r>
            <a:r>
              <a:rPr lang="en-US" dirty="0"/>
              <a:t>passes </a:t>
            </a:r>
            <a:r>
              <a:rPr lang="en-US" i="1" dirty="0"/>
              <a:t>functions</a:t>
            </a:r>
            <a:r>
              <a:rPr lang="en-US" dirty="0"/>
              <a:t> as parameters, so many actions can be performed in series While earlier programs were either functional or not, most languages today incorporate functional constructs. Java 8, Scala (a derivative of Java) and Python are examples of languages that incorporate functional constructs. In a functional paradigm, our song lyrics become “It: write, cut, paste, save” which isn’t quite as poetic.</a:t>
            </a:r>
          </a:p>
          <a:p>
            <a:pPr marL="285750" indent="-285750">
              <a:buFont typeface="Arial" panose="020B0604020202020204" pitchFamily="34" charset="0"/>
              <a:buChar char="•"/>
            </a:pPr>
            <a:r>
              <a:rPr lang="en-US" dirty="0"/>
              <a:t>One benefit of functional programming is that it makes </a:t>
            </a:r>
            <a:r>
              <a:rPr lang="en-US" b="1" i="1" dirty="0"/>
              <a:t>parallel computing </a:t>
            </a:r>
            <a:r>
              <a:rPr lang="en-US" dirty="0"/>
              <a:t>easier to code (programs run faster if they use multiple cores on a dual-core or quad-core computer).</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5752" y="1666240"/>
            <a:ext cx="6556248" cy="375213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0421" y="3336583"/>
            <a:ext cx="5349240" cy="3308985"/>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3328" y="66040"/>
            <a:ext cx="6117336" cy="2867323"/>
          </a:xfrm>
          <a:prstGeom prst="rect">
            <a:avLst/>
          </a:prstGeom>
        </p:spPr>
      </p:pic>
      <p:sp>
        <p:nvSpPr>
          <p:cNvPr id="17" name="TextBox 16"/>
          <p:cNvSpPr txBox="1"/>
          <p:nvPr/>
        </p:nvSpPr>
        <p:spPr>
          <a:xfrm>
            <a:off x="9069009" y="1779381"/>
            <a:ext cx="2019300" cy="1508105"/>
          </a:xfrm>
          <a:prstGeom prst="rect">
            <a:avLst/>
          </a:prstGeom>
          <a:noFill/>
        </p:spPr>
        <p:txBody>
          <a:bodyPr wrap="square" rtlCol="0">
            <a:spAutoFit/>
          </a:bodyPr>
          <a:lstStyle/>
          <a:p>
            <a:pPr algn="ctr"/>
            <a:r>
              <a:rPr lang="en-US" sz="2800" b="1" dirty="0">
                <a:solidFill>
                  <a:schemeClr val="accent1"/>
                </a:solidFill>
                <a:latin typeface="Times New Roman" panose="02020603050405020304" pitchFamily="18" charset="0"/>
                <a:cs typeface="Times New Roman" panose="02020603050405020304" pitchFamily="18" charset="0"/>
              </a:rPr>
              <a:t>↑</a:t>
            </a:r>
            <a:endParaRPr lang="en-US" b="1" dirty="0">
              <a:solidFill>
                <a:schemeClr val="accent1"/>
              </a:solidFill>
              <a:latin typeface="Times New Roman" panose="02020603050405020304" pitchFamily="18" charset="0"/>
              <a:cs typeface="Times New Roman" panose="02020603050405020304" pitchFamily="18" charset="0"/>
            </a:endParaRPr>
          </a:p>
          <a:p>
            <a:pPr algn="ctr"/>
            <a:r>
              <a:rPr lang="en-US" dirty="0">
                <a:solidFill>
                  <a:schemeClr val="accent1"/>
                </a:solidFill>
              </a:rPr>
              <a:t>These are two separate files</a:t>
            </a:r>
          </a:p>
          <a:p>
            <a:pPr algn="ctr"/>
            <a:r>
              <a:rPr lang="en-US" sz="2800" dirty="0">
                <a:solidFill>
                  <a:schemeClr val="accent1"/>
                </a:solidFill>
                <a:latin typeface="Times New Roman" panose="02020603050405020304" pitchFamily="18" charset="0"/>
                <a:cs typeface="Times New Roman" panose="02020603050405020304" pitchFamily="18" charset="0"/>
              </a:rPr>
              <a:t>↓</a:t>
            </a:r>
            <a:endParaRPr lang="en-US" dirty="0">
              <a:solidFill>
                <a:schemeClr val="accent1"/>
              </a:solidFill>
            </a:endParaRPr>
          </a:p>
        </p:txBody>
      </p:sp>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83872" y="1631444"/>
            <a:ext cx="6556248" cy="3792115"/>
          </a:xfrm>
          <a:prstGeom prst="rect">
            <a:avLst/>
          </a:prstGeom>
        </p:spPr>
      </p:pic>
    </p:spTree>
    <p:extLst>
      <p:ext uri="{BB962C8B-B14F-4D97-AF65-F5344CB8AC3E}">
        <p14:creationId xmlns:p14="http://schemas.microsoft.com/office/powerpoint/2010/main" val="1516628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6"/>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6"/>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differentiates good coding from bad?</a:t>
            </a:r>
          </a:p>
        </p:txBody>
      </p:sp>
      <p:pic>
        <p:nvPicPr>
          <p:cNvPr id="6" name="Picture Placeholder 5"/>
          <p:cNvPicPr>
            <a:picLocks noGrp="1" noChangeAspect="1"/>
          </p:cNvPicPr>
          <p:nvPr>
            <p:ph type="pic" idx="1"/>
          </p:nvPr>
        </p:nvPicPr>
        <p:blipFill>
          <a:blip r:embed="rId2">
            <a:extLst>
              <a:ext uri="{28A0092B-C50C-407E-A947-70E740481C1C}">
                <a14:useLocalDpi xmlns:a14="http://schemas.microsoft.com/office/drawing/2010/main" val="0"/>
              </a:ext>
            </a:extLst>
          </a:blip>
          <a:srcRect l="3143" r="3143"/>
          <a:stretch>
            <a:fillRect/>
          </a:stretch>
        </p:blipFill>
        <p:spPr>
          <a:xfrm>
            <a:off x="4965474" y="1036411"/>
            <a:ext cx="6172200" cy="4873625"/>
          </a:xfrm>
        </p:spPr>
      </p:pic>
      <mc:AlternateContent xmlns:mc="http://schemas.openxmlformats.org/markup-compatibility/2006" xmlns:a14="http://schemas.microsoft.com/office/drawing/2010/main">
        <mc:Choice Requires="a14">
          <p:sp>
            <p:nvSpPr>
              <p:cNvPr id="4" name="Text Placeholder 3"/>
              <p:cNvSpPr>
                <a:spLocks noGrp="1"/>
              </p:cNvSpPr>
              <p:nvPr>
                <p:ph type="body" sz="half" idx="2"/>
              </p:nvPr>
            </p:nvSpPr>
            <p:spPr>
              <a:xfrm>
                <a:off x="366260" y="2085408"/>
                <a:ext cx="3932237" cy="3811588"/>
              </a:xfrm>
            </p:spPr>
            <p:txBody>
              <a:bodyPr>
                <a:normAutofit fontScale="92500" lnSpcReduction="10000"/>
              </a:bodyPr>
              <a:lstStyle/>
              <a:p>
                <a:pPr marL="285750" indent="-285750">
                  <a:buFont typeface="Arial" panose="020B0604020202020204" pitchFamily="34" charset="0"/>
                  <a:buChar char="•"/>
                </a:pPr>
                <a:r>
                  <a:rPr lang="en-US" dirty="0"/>
                  <a:t>One goal in coding is </a:t>
                </a:r>
                <a:r>
                  <a:rPr lang="en-US" u="sng" dirty="0"/>
                  <a:t>efficiency</a:t>
                </a:r>
                <a:r>
                  <a:rPr lang="en-US" dirty="0"/>
                  <a:t>, writing a program that performs its task in as little time as possible (which means performing the fewest number of computations).</a:t>
                </a:r>
              </a:p>
              <a:p>
                <a:pPr marL="285750" indent="-285750">
                  <a:buFont typeface="Arial" panose="020B0604020202020204" pitchFamily="34" charset="0"/>
                  <a:buChar char="•"/>
                </a:pPr>
                <a:r>
                  <a:rPr lang="en-US" b="1" i="1" dirty="0"/>
                  <a:t>Recursive methods </a:t>
                </a:r>
                <a:r>
                  <a:rPr lang="en-US" dirty="0"/>
                  <a:t>allow a function (like the </a:t>
                </a:r>
                <a:r>
                  <a:rPr lang="en-US" dirty="0" err="1"/>
                  <a:t>countDownRecursive</a:t>
                </a:r>
                <a:r>
                  <a:rPr lang="en-US" dirty="0"/>
                  <a:t> at right) to call itself within the function. This is common in mathematics. For example, the well-known Fibonacci sequence is defined recursively as:</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𝑛</m:t>
                          </m:r>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r>
                        <a:rPr lang="en-US" b="0" i="1" smtClean="0">
                          <a:latin typeface="Cambria Math" panose="02040503050406030204" pitchFamily="18" charset="0"/>
                        </a:rPr>
                        <m:t>=1,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r>
                        <a:rPr lang="en-US" b="0" i="1" smtClean="0">
                          <a:latin typeface="Cambria Math" panose="02040503050406030204" pitchFamily="18" charset="0"/>
                        </a:rPr>
                        <m:t>=1,∀ </m:t>
                      </m:r>
                      <m:r>
                        <a:rPr lang="en-US" b="0" i="1" smtClean="0">
                          <a:latin typeface="Cambria Math" panose="02040503050406030204" pitchFamily="18" charset="0"/>
                        </a:rPr>
                        <m:t>𝑛</m:t>
                      </m:r>
                      <m:r>
                        <a:rPr lang="en-US" b="0" i="1" smtClean="0">
                          <a:latin typeface="Cambria Math" panose="02040503050406030204" pitchFamily="18" charset="0"/>
                        </a:rPr>
                        <m:t>≥1</m:t>
                      </m:r>
                    </m:oMath>
                  </m:oMathPara>
                </a14:m>
                <a:endParaRPr lang="en-US" dirty="0"/>
              </a:p>
              <a:p>
                <a:pPr marL="285750" indent="-285750">
                  <a:buFont typeface="Arial" panose="020B0604020202020204" pitchFamily="34" charset="0"/>
                  <a:buChar char="•"/>
                </a:pPr>
                <a:r>
                  <a:rPr lang="en-US" b="1" i="1" dirty="0"/>
                  <a:t>Iterative methods </a:t>
                </a:r>
                <a:r>
                  <a:rPr lang="en-US" dirty="0"/>
                  <a:t>use loops to avoid calling the function recursively. These are much more efficient, but are generally more difficult to write and code. Many algorithms exist to define the Fibonacci sequence above, but displaying one here would be of little value.</a:t>
                </a:r>
              </a:p>
            </p:txBody>
          </p:sp>
        </mc:Choice>
        <mc:Fallback xmlns="">
          <p:sp>
            <p:nvSpPr>
              <p:cNvPr id="4" name="Text Placeholder 3"/>
              <p:cNvSpPr>
                <a:spLocks noGrp="1" noRot="1" noChangeAspect="1" noMove="1" noResize="1" noEditPoints="1" noAdjustHandles="1" noChangeArrowheads="1" noChangeShapeType="1" noTextEdit="1"/>
              </p:cNvSpPr>
              <p:nvPr>
                <p:ph type="body" sz="half" idx="2"/>
              </p:nvPr>
            </p:nvSpPr>
            <p:spPr>
              <a:xfrm>
                <a:off x="366260" y="2085408"/>
                <a:ext cx="3932237" cy="3811588"/>
              </a:xfrm>
              <a:blipFill>
                <a:blip r:embed="rId3"/>
                <a:stretch>
                  <a:fillRect l="-465" t="-1280" r="-775"/>
                </a:stretch>
              </a:blipFill>
            </p:spPr>
            <p:txBody>
              <a:bodyPr/>
              <a:lstStyle/>
              <a:p>
                <a:r>
                  <a:rPr lang="en-US">
                    <a:noFill/>
                  </a:rPr>
                  <a:t> </a:t>
                </a:r>
              </a:p>
            </p:txBody>
          </p:sp>
        </mc:Fallback>
      </mc:AlternateContent>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6094" y="3424237"/>
            <a:ext cx="6656832" cy="329693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6094" y="338671"/>
            <a:ext cx="6611112" cy="3085566"/>
          </a:xfrm>
          <a:prstGeom prst="rect">
            <a:avLst/>
          </a:prstGeom>
        </p:spPr>
      </p:pic>
    </p:spTree>
    <p:extLst>
      <p:ext uri="{BB962C8B-B14F-4D97-AF65-F5344CB8AC3E}">
        <p14:creationId xmlns:p14="http://schemas.microsoft.com/office/powerpoint/2010/main" val="1127515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One common question that everyone on the team should be able to answer:</a:t>
            </a:r>
            <a:br>
              <a:rPr lang="en-US" dirty="0"/>
            </a:br>
            <a:br>
              <a:rPr lang="en-US" dirty="0"/>
            </a:br>
            <a:r>
              <a:rPr lang="en-US" dirty="0"/>
              <a:t>Why did we pick that language or software?</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83652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a:t>
            </a:r>
          </a:p>
        </p:txBody>
      </p:sp>
      <p:sp>
        <p:nvSpPr>
          <p:cNvPr id="3" name="Content Placeholder 2"/>
          <p:cNvSpPr>
            <a:spLocks noGrp="1"/>
          </p:cNvSpPr>
          <p:nvPr>
            <p:ph sz="half" idx="1"/>
          </p:nvPr>
        </p:nvSpPr>
        <p:spPr/>
        <p:txBody>
          <a:bodyPr/>
          <a:lstStyle/>
          <a:p>
            <a:r>
              <a:rPr lang="en-US" dirty="0"/>
              <a:t>A May 2017 poll ranks </a:t>
            </a:r>
            <a:r>
              <a:rPr lang="en-US" u="sng" dirty="0"/>
              <a:t>Java as the world’s most popular programming language</a:t>
            </a:r>
            <a:r>
              <a:rPr lang="en-US" dirty="0"/>
              <a:t> (see here </a:t>
            </a:r>
            <a:r>
              <a:rPr lang="en-US" dirty="0">
                <a:hlinkClick r:id="rId2"/>
              </a:rPr>
              <a:t>https://www.tiobe.com/tiobe-index/</a:t>
            </a:r>
            <a:r>
              <a:rPr lang="en-US" dirty="0"/>
              <a:t>)</a:t>
            </a:r>
          </a:p>
          <a:p>
            <a:r>
              <a:rPr lang="en-US" dirty="0"/>
              <a:t>Java is designed for object-oriented programming, and derived most of its syntax from C and C++.</a:t>
            </a:r>
          </a:p>
          <a:p>
            <a:endParaRPr lang="en-US" dirty="0"/>
          </a:p>
        </p:txBody>
      </p:sp>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56248" y="2467629"/>
            <a:ext cx="5502324" cy="2712596"/>
          </a:xfrm>
        </p:spPr>
      </p:pic>
    </p:spTree>
    <p:extLst>
      <p:ext uri="{BB962C8B-B14F-4D97-AF65-F5344CB8AC3E}">
        <p14:creationId xmlns:p14="http://schemas.microsoft.com/office/powerpoint/2010/main" val="1931073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p>
        </p:txBody>
      </p:sp>
      <p:sp>
        <p:nvSpPr>
          <p:cNvPr id="3" name="Content Placeholder 2"/>
          <p:cNvSpPr>
            <a:spLocks noGrp="1"/>
          </p:cNvSpPr>
          <p:nvPr>
            <p:ph sz="half" idx="1"/>
          </p:nvPr>
        </p:nvSpPr>
        <p:spPr/>
        <p:txBody>
          <a:bodyPr>
            <a:normAutofit fontScale="92500"/>
          </a:bodyPr>
          <a:lstStyle/>
          <a:p>
            <a:r>
              <a:rPr lang="en-US" dirty="0"/>
              <a:t>C, and its derivatives C++ and C# (pronounced C Sharp, not C Hashtag or C Pound) rank 2</a:t>
            </a:r>
            <a:r>
              <a:rPr lang="en-US" baseline="30000" dirty="0"/>
              <a:t>nd</a:t>
            </a:r>
            <a:r>
              <a:rPr lang="en-US" dirty="0"/>
              <a:t>, 3</a:t>
            </a:r>
            <a:r>
              <a:rPr lang="en-US" baseline="30000" dirty="0"/>
              <a:t>rd</a:t>
            </a:r>
            <a:r>
              <a:rPr lang="en-US" dirty="0"/>
              <a:t> and 5</a:t>
            </a:r>
            <a:r>
              <a:rPr lang="en-US" baseline="30000" dirty="0"/>
              <a:t>th</a:t>
            </a:r>
            <a:r>
              <a:rPr lang="en-US" dirty="0"/>
              <a:t>, respectively, in May 2017 popularity, making </a:t>
            </a:r>
            <a:r>
              <a:rPr lang="en-US" u="sng" dirty="0"/>
              <a:t>the C family of languages as popular as Java</a:t>
            </a:r>
            <a:r>
              <a:rPr lang="en-US" dirty="0"/>
              <a:t>.</a:t>
            </a:r>
          </a:p>
          <a:p>
            <a:r>
              <a:rPr lang="en-US" dirty="0"/>
              <a:t>C was originally a procedural programming language, and was developed in the 1970s. C++ and C# are multiparadigm, general-purpose programming languages.</a:t>
            </a:r>
          </a:p>
        </p:txBody>
      </p:sp>
      <p:pic>
        <p:nvPicPr>
          <p:cNvPr id="3074" name="Picture 2" descr="C plus plus.sv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044391" y="1825625"/>
            <a:ext cx="3342715" cy="3342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7963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a:t>
            </a:r>
          </a:p>
        </p:txBody>
      </p:sp>
      <p:sp>
        <p:nvSpPr>
          <p:cNvPr id="3" name="Content Placeholder 2"/>
          <p:cNvSpPr>
            <a:spLocks noGrp="1"/>
          </p:cNvSpPr>
          <p:nvPr>
            <p:ph sz="half" idx="1"/>
          </p:nvPr>
        </p:nvSpPr>
        <p:spPr/>
        <p:txBody>
          <a:bodyPr>
            <a:normAutofit fontScale="85000" lnSpcReduction="10000"/>
          </a:bodyPr>
          <a:lstStyle/>
          <a:p>
            <a:r>
              <a:rPr lang="en-US" dirty="0"/>
              <a:t>Python ranks 4</a:t>
            </a:r>
            <a:r>
              <a:rPr lang="en-US" baseline="30000" dirty="0"/>
              <a:t>th</a:t>
            </a:r>
            <a:r>
              <a:rPr lang="en-US" dirty="0"/>
              <a:t> in terms of popularity.</a:t>
            </a:r>
          </a:p>
          <a:p>
            <a:r>
              <a:rPr lang="en-US" dirty="0"/>
              <a:t>Python is a modern procedural language (but has functional constructs in it).</a:t>
            </a:r>
          </a:p>
          <a:p>
            <a:r>
              <a:rPr lang="en-US" dirty="0"/>
              <a:t>Python was designed to be </a:t>
            </a:r>
            <a:r>
              <a:rPr lang="en-US" u="sng" dirty="0"/>
              <a:t>easy to read and easy to write</a:t>
            </a:r>
            <a:r>
              <a:rPr lang="en-US" dirty="0"/>
              <a:t> (for example, using words rather than punctuation to denote ranges), and is optimized for clarity rather than speed.</a:t>
            </a:r>
          </a:p>
          <a:p>
            <a:r>
              <a:rPr lang="en-US" dirty="0"/>
              <a:t>Python uses indentation for delimiting, making the </a:t>
            </a:r>
            <a:r>
              <a:rPr lang="en-US" u="sng" dirty="0"/>
              <a:t>code clean looking and concise</a:t>
            </a:r>
            <a:r>
              <a:rPr lang="en-US" dirty="0"/>
              <a:t>.</a:t>
            </a:r>
          </a:p>
          <a:p>
            <a:endParaRPr lang="en-US" dirty="0"/>
          </a:p>
        </p:txBody>
      </p:sp>
      <p:pic>
        <p:nvPicPr>
          <p:cNvPr id="1028" name="Picture 4" descr="python™"/>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0" y="3268723"/>
            <a:ext cx="5181600" cy="1465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6289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miscellaneous and useful software that might come up for miscellaneous tasks</a:t>
            </a:r>
          </a:p>
        </p:txBody>
      </p:sp>
      <p:sp>
        <p:nvSpPr>
          <p:cNvPr id="3" name="Content Placeholder 2"/>
          <p:cNvSpPr>
            <a:spLocks noGrp="1"/>
          </p:cNvSpPr>
          <p:nvPr>
            <p:ph sz="half" idx="1"/>
          </p:nvPr>
        </p:nvSpPr>
        <p:spPr/>
        <p:txBody>
          <a:bodyPr>
            <a:normAutofit/>
          </a:bodyPr>
          <a:lstStyle/>
          <a:p>
            <a:r>
              <a:rPr lang="en-US" dirty="0"/>
              <a:t>SolidWorks is used for CAD modeling and is used in ME 123.</a:t>
            </a:r>
          </a:p>
          <a:p>
            <a:r>
              <a:rPr lang="en-US" dirty="0" err="1"/>
              <a:t>Simio</a:t>
            </a:r>
            <a:r>
              <a:rPr lang="en-US" dirty="0"/>
              <a:t> is used for simulation and is used in IND E 424.</a:t>
            </a:r>
          </a:p>
          <a:p>
            <a:r>
              <a:rPr lang="en-US" dirty="0" err="1"/>
              <a:t>LaTeX</a:t>
            </a:r>
            <a:r>
              <a:rPr lang="en-US" dirty="0"/>
              <a:t> is for document preparation language used in AMATH 383.</a:t>
            </a:r>
          </a:p>
        </p:txBody>
      </p:sp>
      <p:sp>
        <p:nvSpPr>
          <p:cNvPr id="4" name="Content Placeholder 3"/>
          <p:cNvSpPr>
            <a:spLocks noGrp="1"/>
          </p:cNvSpPr>
          <p:nvPr>
            <p:ph sz="half" idx="2"/>
          </p:nvPr>
        </p:nvSpPr>
        <p:spPr/>
        <p:txBody>
          <a:bodyPr>
            <a:normAutofit/>
          </a:bodyPr>
          <a:lstStyle/>
          <a:p>
            <a:r>
              <a:rPr lang="en-US" dirty="0" err="1"/>
              <a:t>Matlab</a:t>
            </a:r>
            <a:r>
              <a:rPr lang="en-US" dirty="0"/>
              <a:t> is used for scientific computing and taught in AMATH 301.</a:t>
            </a:r>
          </a:p>
          <a:p>
            <a:r>
              <a:rPr lang="en-US" dirty="0"/>
              <a:t>R is open-source and used to for statistics, and is used in several informatics and statistics classes.</a:t>
            </a:r>
          </a:p>
          <a:p>
            <a:r>
              <a:rPr lang="en-US" dirty="0"/>
              <a:t>AMPL is used to solve mathematical programing problems and is used in IND E 412.</a:t>
            </a:r>
          </a:p>
          <a:p>
            <a:endParaRPr lang="en-US" dirty="0"/>
          </a:p>
        </p:txBody>
      </p:sp>
    </p:spTree>
    <p:extLst>
      <p:ext uri="{BB962C8B-B14F-4D97-AF65-F5344CB8AC3E}">
        <p14:creationId xmlns:p14="http://schemas.microsoft.com/office/powerpoint/2010/main" val="30140080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502</TotalTime>
  <Words>1263</Words>
  <Application>Microsoft Office PowerPoint</Application>
  <PresentationFormat>Widescreen</PresentationFormat>
  <Paragraphs>56</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Cambria Math</vt:lpstr>
      <vt:lpstr>Times New Roman</vt:lpstr>
      <vt:lpstr>Office Theme</vt:lpstr>
      <vt:lpstr>PowerPoint Presentation</vt:lpstr>
      <vt:lpstr>What is programming?</vt:lpstr>
      <vt:lpstr>Programming Paradigms</vt:lpstr>
      <vt:lpstr>What differentiates good coding from bad?</vt:lpstr>
      <vt:lpstr>One common question that everyone on the team should be able to answer:  Why did we pick that language or software?</vt:lpstr>
      <vt:lpstr>Java</vt:lpstr>
      <vt:lpstr>C</vt:lpstr>
      <vt:lpstr>Python</vt:lpstr>
      <vt:lpstr>Other miscellaneous and useful software that might come up for miscellaneous tasks</vt:lpstr>
      <vt:lpstr>MicroControllers and MicroProcessors</vt:lpstr>
      <vt:lpstr>Additional Duties of the CS Department</vt:lpstr>
      <vt:lpstr>Control Design</vt:lpstr>
      <vt:lpstr>Display Design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Randy Hemion</dc:creator>
  <cp:lastModifiedBy>Randy Hemion</cp:lastModifiedBy>
  <cp:revision>61</cp:revision>
  <dcterms:created xsi:type="dcterms:W3CDTF">2017-05-09T04:05:51Z</dcterms:created>
  <dcterms:modified xsi:type="dcterms:W3CDTF">2017-07-07T01:41:30Z</dcterms:modified>
</cp:coreProperties>
</file>